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9" r:id="rId3"/>
    <p:sldId id="289" r:id="rId4"/>
    <p:sldId id="349" r:id="rId5"/>
    <p:sldId id="350" r:id="rId6"/>
    <p:sldId id="351" r:id="rId7"/>
    <p:sldId id="358" r:id="rId8"/>
    <p:sldId id="303" r:id="rId9"/>
    <p:sldId id="306" r:id="rId10"/>
    <p:sldId id="336" r:id="rId11"/>
    <p:sldId id="340" r:id="rId12"/>
    <p:sldId id="341" r:id="rId13"/>
    <p:sldId id="345" r:id="rId14"/>
    <p:sldId id="332" r:id="rId15"/>
    <p:sldId id="355" r:id="rId16"/>
    <p:sldId id="356" r:id="rId17"/>
    <p:sldId id="35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666"/>
    <a:srgbClr val="F9B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6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39B491B6-F543-4BF3-B17C-5AD3E416AA87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0CC0899C-3B08-4681-ABB4-9D7CC9A982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3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5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5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12188EED-35D6-440B-A3AC-1D582039E686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911"/>
            <a:ext cx="5608320" cy="4182817"/>
          </a:xfrm>
          <a:prstGeom prst="rect">
            <a:avLst/>
          </a:prstGeom>
        </p:spPr>
        <p:txBody>
          <a:bodyPr vert="horz" lIns="92967" tIns="46484" rIns="92967" bIns="464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214"/>
            <a:ext cx="3037840" cy="4645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214"/>
            <a:ext cx="3037840" cy="4645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709076DC-493B-443D-BAA7-7601749294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9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980C52-9E5D-4487-A3E9-B96E96F06022}" type="datetimeFigureOut">
              <a:rPr lang="en-US" smtClean="0"/>
              <a:t>7/11/2011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041E2C-837D-47FD-B573-4AD5474C20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309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Palatino Linotype" pitchFamily="18" charset="0"/>
              </a:rPr>
              <a:t>Simulation of Potential Mobility of Contaminant Plumes</a:t>
            </a:r>
            <a:endParaRPr lang="en-US" sz="27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473200"/>
          </a:xfrm>
        </p:spPr>
        <p:txBody>
          <a:bodyPr/>
          <a:lstStyle/>
          <a:p>
            <a:r>
              <a:rPr lang="en-US" dirty="0" smtClean="0"/>
              <a:t>Prepared for </a:t>
            </a:r>
          </a:p>
          <a:p>
            <a:r>
              <a:rPr lang="en-US" sz="3200" dirty="0" smtClean="0"/>
              <a:t>Sacramento Central Groundwater Authority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572000"/>
            <a:ext cx="7772400" cy="890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dirty="0" smtClean="0">
                <a:solidFill>
                  <a:schemeClr val="bg1"/>
                </a:solidFill>
                <a:latin typeface="Palatino Linotype" pitchFamily="18" charset="0"/>
              </a:rPr>
              <a:t>July 13, 2011</a:t>
            </a:r>
            <a:endParaRPr lang="en-US" sz="3000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-76200"/>
            <a:ext cx="73152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Regional Contamination Plumes</a:t>
            </a:r>
            <a:br>
              <a:rPr lang="en-US" sz="3600" dirty="0" smtClean="0"/>
            </a:br>
            <a:r>
              <a:rPr lang="en-US" sz="1800" dirty="0" smtClean="0"/>
              <a:t>(Based on 2007 Data)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226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Sac_2010\Export\2-22-11 Aerojet Presentation\Aerojet KJ Plu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2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c_2010\Export\2-22-11 Aerojet Presentation\Aerojet KJ Plume with Partic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Baseline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450696"/>
          </a:xfrm>
        </p:spPr>
        <p:txBody>
          <a:bodyPr>
            <a:noAutofit/>
          </a:bodyPr>
          <a:lstStyle/>
          <a:p>
            <a:r>
              <a:rPr lang="en-US" dirty="0" smtClean="0"/>
              <a:t>10 Years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 err="1" smtClean="0"/>
              <a:t>Aerojet</a:t>
            </a:r>
            <a:r>
              <a:rPr lang="en-US" sz="2000" dirty="0" smtClean="0"/>
              <a:t> or Boeing particles representing the plume have escaped into the SCGA production wells influence area</a:t>
            </a:r>
          </a:p>
          <a:p>
            <a:pPr lvl="1"/>
            <a:r>
              <a:rPr lang="en-US" sz="2000" dirty="0" smtClean="0"/>
              <a:t>1% of Mather </a:t>
            </a:r>
            <a:r>
              <a:rPr lang="en-US" sz="2000" dirty="0"/>
              <a:t>particles representing the plume </a:t>
            </a:r>
            <a:r>
              <a:rPr lang="en-US" sz="2000" dirty="0" smtClean="0"/>
              <a:t>have </a:t>
            </a:r>
            <a:r>
              <a:rPr lang="en-US" sz="2000" dirty="0"/>
              <a:t>escaped into the SCGA production wells influence </a:t>
            </a:r>
            <a:r>
              <a:rPr lang="en-US" sz="2000" dirty="0" smtClean="0"/>
              <a:t>area</a:t>
            </a:r>
          </a:p>
          <a:p>
            <a:r>
              <a:rPr lang="en-US" dirty="0" smtClean="0"/>
              <a:t>105 Years</a:t>
            </a:r>
          </a:p>
          <a:p>
            <a:pPr lvl="1"/>
            <a:r>
              <a:rPr lang="en-US" sz="2000" dirty="0" smtClean="0"/>
              <a:t>1% of </a:t>
            </a:r>
            <a:r>
              <a:rPr lang="en-US" sz="2000" dirty="0" err="1" smtClean="0"/>
              <a:t>Aerojet</a:t>
            </a:r>
            <a:r>
              <a:rPr lang="en-US" sz="2000" dirty="0" smtClean="0"/>
              <a:t> </a:t>
            </a:r>
            <a:r>
              <a:rPr lang="en-US" sz="2000" dirty="0"/>
              <a:t>particles representing the plume </a:t>
            </a:r>
            <a:r>
              <a:rPr lang="en-US" sz="2000" dirty="0" smtClean="0"/>
              <a:t>have escaped into </a:t>
            </a:r>
            <a:r>
              <a:rPr lang="en-US" sz="2000" dirty="0"/>
              <a:t>the SCGA production wells influence </a:t>
            </a:r>
            <a:r>
              <a:rPr lang="en-US" sz="2000" dirty="0" smtClean="0"/>
              <a:t>area</a:t>
            </a:r>
          </a:p>
          <a:p>
            <a:pPr lvl="1"/>
            <a:r>
              <a:rPr lang="en-US" sz="2000" dirty="0" smtClean="0"/>
              <a:t>8% of Boeing </a:t>
            </a:r>
            <a:r>
              <a:rPr lang="en-US" sz="2000" dirty="0"/>
              <a:t>particles representing the plume have escaped into the SCGA production wells influence area</a:t>
            </a:r>
          </a:p>
          <a:p>
            <a:pPr lvl="1"/>
            <a:r>
              <a:rPr lang="en-US" sz="2000" dirty="0" smtClean="0"/>
              <a:t>19% of </a:t>
            </a:r>
            <a:r>
              <a:rPr lang="en-US" sz="2000" dirty="0"/>
              <a:t>Mather particles representing the plume have escaped into the SCGA production wells influence area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85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Presentation given by AFRPA - May Board meeting</a:t>
            </a:r>
          </a:p>
          <a:p>
            <a:r>
              <a:rPr lang="en-US" dirty="0" smtClean="0"/>
              <a:t>Differences due to scale (space and time)</a:t>
            </a:r>
          </a:p>
          <a:p>
            <a:r>
              <a:rPr lang="en-US" dirty="0" err="1" smtClean="0"/>
              <a:t>SacIWRM</a:t>
            </a:r>
            <a:r>
              <a:rPr lang="en-US" dirty="0" smtClean="0"/>
              <a:t> – includes impacts of regional groundwater system</a:t>
            </a:r>
          </a:p>
          <a:p>
            <a:r>
              <a:rPr lang="en-US" dirty="0" smtClean="0"/>
              <a:t>Mather –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odel includes more detailed, local </a:t>
            </a:r>
            <a:r>
              <a:rPr lang="en-US" dirty="0" smtClean="0"/>
              <a:t>lithology</a:t>
            </a:r>
          </a:p>
          <a:p>
            <a:pPr lvl="1"/>
            <a:r>
              <a:rPr lang="en-US" dirty="0" smtClean="0"/>
              <a:t>Detailed concentration data</a:t>
            </a:r>
            <a:endParaRPr lang="en-US" dirty="0" smtClean="0"/>
          </a:p>
          <a:p>
            <a:pPr lvl="1"/>
            <a:r>
              <a:rPr lang="en-US" dirty="0" smtClean="0"/>
              <a:t>Monitoring activities lead decision making</a:t>
            </a:r>
          </a:p>
          <a:p>
            <a:pPr lvl="1"/>
            <a:r>
              <a:rPr lang="en-US" dirty="0" smtClean="0"/>
              <a:t>Monitoring allows for ongoing optimization of cleanup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to Mather Cleanup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853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 activities</a:t>
            </a:r>
          </a:p>
          <a:p>
            <a:pPr lvl="1"/>
            <a:r>
              <a:rPr lang="en-US" dirty="0" smtClean="0"/>
              <a:t>New supply wells</a:t>
            </a:r>
          </a:p>
          <a:p>
            <a:pPr lvl="1"/>
            <a:r>
              <a:rPr lang="en-US" dirty="0" smtClean="0"/>
              <a:t>Preservation of monitoring network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Regional conditions </a:t>
            </a:r>
            <a:r>
              <a:rPr lang="en-US" dirty="0" smtClean="0">
                <a:sym typeface="Wingdings" pitchFamily="2" charset="2"/>
              </a:rPr>
              <a:t> Local model boundaries</a:t>
            </a:r>
          </a:p>
          <a:p>
            <a:pPr lvl="1"/>
            <a:r>
              <a:rPr lang="en-US" dirty="0" smtClean="0"/>
              <a:t>Remediation pumping </a:t>
            </a:r>
            <a:r>
              <a:rPr lang="en-US" dirty="0" smtClean="0">
                <a:sym typeface="Wingdings" pitchFamily="2" charset="2"/>
              </a:rPr>
              <a:t> Regional model</a:t>
            </a:r>
          </a:p>
          <a:p>
            <a:r>
              <a:rPr lang="en-US" dirty="0" smtClean="0">
                <a:sym typeface="Wingdings" pitchFamily="2" charset="2"/>
              </a:rPr>
              <a:t>Cleanup progress updates</a:t>
            </a:r>
          </a:p>
          <a:p>
            <a:r>
              <a:rPr lang="en-US" dirty="0" smtClean="0">
                <a:sym typeface="Wingdings" pitchFamily="2" charset="2"/>
              </a:rPr>
              <a:t>Element of GWMP: </a:t>
            </a:r>
            <a:r>
              <a:rPr lang="en-US" dirty="0" smtClean="0"/>
              <a:t>Control </a:t>
            </a:r>
            <a:r>
              <a:rPr lang="en-US" dirty="0"/>
              <a:t>of the Migration </a:t>
            </a:r>
            <a:r>
              <a:rPr lang="en-US" dirty="0" smtClean="0"/>
              <a:t>and Remediation </a:t>
            </a:r>
            <a:r>
              <a:rPr lang="en-US" dirty="0"/>
              <a:t>of </a:t>
            </a:r>
            <a:r>
              <a:rPr lang="en-US" dirty="0" smtClean="0"/>
              <a:t>Contaminated Groundwater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Needed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3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4437"/>
            <a:ext cx="7408333" cy="4068763"/>
          </a:xfrm>
        </p:spPr>
        <p:txBody>
          <a:bodyPr>
            <a:normAutofit/>
          </a:bodyPr>
          <a:lstStyle/>
          <a:p>
            <a:r>
              <a:rPr lang="en-US" dirty="0" smtClean="0"/>
              <a:t>Use the SacIWRM Particle Tracking Module (PTM) to simulate the temporal and spatial movement of regional contamination plumes for a 105-year hydrologic period</a:t>
            </a:r>
          </a:p>
          <a:p>
            <a:r>
              <a:rPr lang="en-US" dirty="0" smtClean="0"/>
              <a:t>Regional contamination </a:t>
            </a:r>
            <a:r>
              <a:rPr lang="en-US" dirty="0"/>
              <a:t>p</a:t>
            </a:r>
            <a:r>
              <a:rPr lang="en-US" dirty="0" smtClean="0"/>
              <a:t>lumes </a:t>
            </a:r>
            <a:r>
              <a:rPr lang="en-US" dirty="0"/>
              <a:t>s</a:t>
            </a:r>
            <a:r>
              <a:rPr lang="en-US" dirty="0" smtClean="0"/>
              <a:t>imulated: </a:t>
            </a:r>
          </a:p>
          <a:p>
            <a:pPr lvl="1"/>
            <a:r>
              <a:rPr lang="en-US" dirty="0" err="1" smtClean="0"/>
              <a:t>Aerojet</a:t>
            </a:r>
            <a:endParaRPr lang="en-US" dirty="0" smtClean="0"/>
          </a:p>
          <a:p>
            <a:pPr lvl="1"/>
            <a:r>
              <a:rPr lang="en-US" dirty="0" smtClean="0"/>
              <a:t>Boeing</a:t>
            </a:r>
          </a:p>
          <a:p>
            <a:pPr lvl="1"/>
            <a:r>
              <a:rPr lang="en-US" dirty="0" smtClean="0"/>
              <a:t>McClellan</a:t>
            </a:r>
          </a:p>
          <a:p>
            <a:pPr lvl="1"/>
            <a:r>
              <a:rPr lang="en-US" dirty="0" smtClean="0"/>
              <a:t>Mather</a:t>
            </a:r>
          </a:p>
          <a:p>
            <a:pPr lvl="1"/>
            <a:r>
              <a:rPr lang="en-US" dirty="0" smtClean="0"/>
              <a:t>Sacramento Downtown </a:t>
            </a:r>
            <a:r>
              <a:rPr lang="en-US" dirty="0" err="1" smtClean="0"/>
              <a:t>Railyard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8119533" cy="3450696"/>
          </a:xfrm>
        </p:spPr>
        <p:txBody>
          <a:bodyPr>
            <a:normAutofit/>
          </a:bodyPr>
          <a:lstStyle/>
          <a:p>
            <a:pPr marL="274320" lvl="1"/>
            <a:r>
              <a:rPr lang="en-US" sz="2400" dirty="0"/>
              <a:t>C</a:t>
            </a:r>
            <a:r>
              <a:rPr lang="en-US" sz="2400" dirty="0" smtClean="0"/>
              <a:t>ollect data &amp; update the SacIWRM model as </a:t>
            </a:r>
            <a:r>
              <a:rPr lang="en-US" sz="2400" dirty="0" smtClean="0"/>
              <a:t>needed</a:t>
            </a:r>
          </a:p>
          <a:p>
            <a:pPr marL="274320" lvl="1"/>
            <a:r>
              <a:rPr lang="en-US" sz="2400" dirty="0"/>
              <a:t>Use PTM to track </a:t>
            </a:r>
            <a:r>
              <a:rPr lang="en-US" sz="2400" dirty="0" smtClean="0"/>
              <a:t>particles, conservatively representing </a:t>
            </a:r>
            <a:r>
              <a:rPr lang="en-US" sz="2400" dirty="0"/>
              <a:t>contamination </a:t>
            </a:r>
            <a:r>
              <a:rPr lang="en-US" sz="2400" dirty="0" smtClean="0"/>
              <a:t>plumes</a:t>
            </a:r>
            <a:endParaRPr lang="en-US" dirty="0" smtClean="0"/>
          </a:p>
          <a:p>
            <a:pPr marL="581343" lvl="2" indent="-256223"/>
            <a:endParaRPr lang="en-US" dirty="0" smtClean="0"/>
          </a:p>
          <a:p>
            <a:pPr marL="553720"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North Area </a:t>
            </a:r>
            <a:r>
              <a:rPr lang="en-US" dirty="0" smtClean="0"/>
              <a:t>refinement, re-calibration, and baseline update in September 2007 (SGA)</a:t>
            </a:r>
          </a:p>
          <a:p>
            <a:r>
              <a:rPr lang="en-US" b="1" dirty="0" smtClean="0"/>
              <a:t>Central Area </a:t>
            </a:r>
            <a:r>
              <a:rPr lang="en-US" dirty="0" smtClean="0"/>
              <a:t>and </a:t>
            </a:r>
            <a:r>
              <a:rPr lang="en-US" b="1" dirty="0" smtClean="0"/>
              <a:t>South Area </a:t>
            </a:r>
            <a:r>
              <a:rPr lang="en-US" dirty="0" smtClean="0"/>
              <a:t>refinement &amp; </a:t>
            </a:r>
            <a:r>
              <a:rPr lang="en-US" dirty="0"/>
              <a:t>re-calibration </a:t>
            </a:r>
            <a:r>
              <a:rPr lang="en-US" dirty="0" smtClean="0"/>
              <a:t>in June 2008 (TNC)</a:t>
            </a:r>
          </a:p>
          <a:p>
            <a:r>
              <a:rPr lang="en-US" b="1" dirty="0" smtClean="0"/>
              <a:t>Central Area </a:t>
            </a:r>
            <a:r>
              <a:rPr lang="en-US" dirty="0" smtClean="0"/>
              <a:t>baseline update in January 2009 (SCGA)</a:t>
            </a:r>
          </a:p>
          <a:p>
            <a:r>
              <a:rPr lang="en-US" b="1" dirty="0" smtClean="0"/>
              <a:t>South Area </a:t>
            </a:r>
            <a:r>
              <a:rPr lang="en-US" dirty="0" smtClean="0"/>
              <a:t>baseline update in April 2009 (RBI)</a:t>
            </a:r>
          </a:p>
          <a:p>
            <a:r>
              <a:rPr lang="en-US" dirty="0" smtClean="0"/>
              <a:t>Update of </a:t>
            </a:r>
            <a:r>
              <a:rPr lang="en-US" b="1" dirty="0" smtClean="0"/>
              <a:t>Remediation Operations</a:t>
            </a:r>
            <a:r>
              <a:rPr lang="en-US" dirty="0" smtClean="0"/>
              <a:t> June 2010 (SGA &amp; SCGA)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History </a:t>
            </a:r>
            <a:r>
              <a:rPr lang="en-US" dirty="0"/>
              <a:t>of </a:t>
            </a:r>
            <a:r>
              <a:rPr lang="en-US" dirty="0" err="1"/>
              <a:t>SacIGSM</a:t>
            </a:r>
            <a:r>
              <a:rPr lang="en-US" dirty="0"/>
              <a:t> Baseline </a:t>
            </a:r>
            <a:r>
              <a:rPr lang="en-US" dirty="0" smtClean="0"/>
              <a:t>Model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Land use based on DWR Land Use Survey 2000 Sacramento County. </a:t>
            </a:r>
            <a:endParaRPr lang="en-US" dirty="0" smtClean="0"/>
          </a:p>
          <a:p>
            <a:pPr lvl="1"/>
            <a:r>
              <a:rPr lang="en-US" dirty="0" smtClean="0"/>
              <a:t>Non-urban </a:t>
            </a:r>
            <a:r>
              <a:rPr lang="en-US" dirty="0"/>
              <a:t>parcels </a:t>
            </a:r>
            <a:r>
              <a:rPr lang="en-US" dirty="0" smtClean="0"/>
              <a:t>converted </a:t>
            </a:r>
            <a:r>
              <a:rPr lang="en-US" dirty="0"/>
              <a:t>to urban </a:t>
            </a:r>
            <a:r>
              <a:rPr lang="en-US" dirty="0" smtClean="0"/>
              <a:t>between </a:t>
            </a:r>
            <a:br>
              <a:rPr lang="en-US" dirty="0" smtClean="0"/>
            </a:br>
            <a:r>
              <a:rPr lang="en-US" dirty="0" smtClean="0"/>
              <a:t>2000 </a:t>
            </a:r>
            <a:r>
              <a:rPr lang="en-US" dirty="0"/>
              <a:t>and 2007 were urbanized for the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</a:t>
            </a:r>
            <a:r>
              <a:rPr lang="en-US" dirty="0"/>
              <a:t>on Sacramento </a:t>
            </a:r>
            <a:r>
              <a:rPr lang="en-US" dirty="0" smtClean="0"/>
              <a:t>County </a:t>
            </a:r>
            <a:r>
              <a:rPr lang="en-US" dirty="0"/>
              <a:t>APN data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Model Assumptions</a:t>
            </a:r>
            <a:br>
              <a:rPr lang="en-US" dirty="0" smtClean="0"/>
            </a:br>
            <a:r>
              <a:rPr lang="en-US" dirty="0" smtClean="0"/>
              <a:t>Land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Incorporates</a:t>
            </a:r>
          </a:p>
          <a:p>
            <a:pPr lvl="1"/>
            <a:r>
              <a:rPr lang="en-US" dirty="0" smtClean="0"/>
              <a:t>Groundwater</a:t>
            </a:r>
          </a:p>
          <a:p>
            <a:pPr lvl="1"/>
            <a:r>
              <a:rPr lang="en-US" dirty="0" smtClean="0"/>
              <a:t>Surface water</a:t>
            </a:r>
          </a:p>
          <a:p>
            <a:pPr lvl="1"/>
            <a:r>
              <a:rPr lang="en-US" dirty="0" err="1" smtClean="0"/>
              <a:t>Tailwater</a:t>
            </a:r>
            <a:r>
              <a:rPr lang="en-US" dirty="0" smtClean="0"/>
              <a:t> reuse</a:t>
            </a:r>
          </a:p>
          <a:p>
            <a:pPr lvl="1"/>
            <a:r>
              <a:rPr lang="en-US" dirty="0" smtClean="0"/>
              <a:t>Recycled </a:t>
            </a:r>
            <a:r>
              <a:rPr lang="en-US" dirty="0"/>
              <a:t>water</a:t>
            </a:r>
          </a:p>
          <a:p>
            <a:r>
              <a:rPr lang="en-US" dirty="0" smtClean="0"/>
              <a:t>Agricultural</a:t>
            </a:r>
          </a:p>
          <a:p>
            <a:pPr lvl="1"/>
            <a:r>
              <a:rPr lang="en-US" dirty="0" smtClean="0"/>
              <a:t>Crop type and soil/climate data – Model calculations</a:t>
            </a:r>
          </a:p>
          <a:p>
            <a:r>
              <a:rPr lang="en-US" dirty="0" smtClean="0"/>
              <a:t>Municipal</a:t>
            </a:r>
          </a:p>
          <a:p>
            <a:pPr lvl="1"/>
            <a:r>
              <a:rPr lang="en-US" dirty="0" smtClean="0"/>
              <a:t>UWMP data and local data</a:t>
            </a:r>
          </a:p>
          <a:p>
            <a:pPr lvl="1"/>
            <a:r>
              <a:rPr lang="en-US" dirty="0" smtClean="0"/>
              <a:t>Calibrated assumptions for rural areas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sz="2400" dirty="0" smtClean="0"/>
              <a:t>SacIWRM </a:t>
            </a:r>
            <a:r>
              <a:rPr lang="en-US" sz="2400" dirty="0"/>
              <a:t>was </a:t>
            </a:r>
            <a:r>
              <a:rPr lang="en-US" sz="2400" dirty="0" smtClean="0"/>
              <a:t>updated with data on planned </a:t>
            </a:r>
            <a:r>
              <a:rPr lang="en-US" sz="2400" dirty="0"/>
              <a:t>future remediation operations </a:t>
            </a:r>
            <a:r>
              <a:rPr lang="en-US" sz="2400" dirty="0" smtClean="0"/>
              <a:t>for </a:t>
            </a:r>
            <a:r>
              <a:rPr lang="en-US" sz="2400" dirty="0"/>
              <a:t>Aerojet, Boeing, and </a:t>
            </a:r>
            <a:r>
              <a:rPr lang="en-US" sz="2400" dirty="0" smtClean="0"/>
              <a:t>Mather</a:t>
            </a:r>
          </a:p>
          <a:p>
            <a:pPr marL="274320" lvl="1"/>
            <a:r>
              <a:rPr lang="en-US" sz="2400" dirty="0"/>
              <a:t>Operations of McClellan </a:t>
            </a:r>
            <a:r>
              <a:rPr lang="en-US" sz="2400" dirty="0" smtClean="0"/>
              <a:t>reflected </a:t>
            </a:r>
            <a:r>
              <a:rPr lang="en-US" sz="2400" dirty="0"/>
              <a:t>current level of </a:t>
            </a:r>
            <a:r>
              <a:rPr lang="en-US" sz="2400" dirty="0" smtClean="0"/>
              <a:t>remediation</a:t>
            </a:r>
          </a:p>
          <a:p>
            <a:pPr marL="274320" lvl="1"/>
            <a:r>
              <a:rPr lang="en-US" sz="2400" dirty="0" smtClean="0"/>
              <a:t>No remediation operations at the Railyard site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Remediation Operations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Remediation Operations Simulated in SacIWRM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6109"/>
            <a:ext cx="6858000" cy="5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EC4D68D7D3A42AEF72FA0CFAF93C5" ma:contentTypeVersion="2" ma:contentTypeDescription="Create a new document." ma:contentTypeScope="" ma:versionID="e06070700411ddf3fcddec8ec3e3eba2">
  <xsd:schema xmlns:xsd="http://www.w3.org/2001/XMLSchema" xmlns:xs="http://www.w3.org/2001/XMLSchema" xmlns:p="http://schemas.microsoft.com/office/2006/metadata/properties" xmlns:ns1="http://schemas.microsoft.com/sharepoint/v3" xmlns:ns2="bd46910b-c525-4056-b39d-c9a7716fcc3c" targetNamespace="http://schemas.microsoft.com/office/2006/metadata/properties" ma:root="true" ma:fieldsID="8ae5d4a917d826957fddec18eedeb476" ns1:_="" ns2:_="">
    <xsd:import namespace="http://schemas.microsoft.com/sharepoint/v3"/>
    <xsd:import namespace="bd46910b-c525-4056-b39d-c9a7716fcc3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6910b-c525-4056-b39d-c9a7716fc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14422-21D1-42F1-975E-6FE485E1B8F5}"/>
</file>

<file path=customXml/itemProps2.xml><?xml version="1.0" encoding="utf-8"?>
<ds:datastoreItem xmlns:ds="http://schemas.openxmlformats.org/officeDocument/2006/customXml" ds:itemID="{8DE13822-B709-4E7D-859B-2867BB8DAD23}"/>
</file>

<file path=customXml/itemProps3.xml><?xml version="1.0" encoding="utf-8"?>
<ds:datastoreItem xmlns:ds="http://schemas.openxmlformats.org/officeDocument/2006/customXml" ds:itemID="{C90473AB-ECF4-427F-BD5D-7ED13C0269B6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1908</TotalTime>
  <Words>426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Simulation of Potential Mobility of Contaminant Plumes</vt:lpstr>
      <vt:lpstr>Project Objective</vt:lpstr>
      <vt:lpstr>Project Approach</vt:lpstr>
      <vt:lpstr>PowerPoint Presentation</vt:lpstr>
      <vt:lpstr>Recent History of SacIGSM Baseline Model Development</vt:lpstr>
      <vt:lpstr>Baseline Model Assumptions Land Use</vt:lpstr>
      <vt:lpstr>Water Use</vt:lpstr>
      <vt:lpstr>Remediation Operations Update</vt:lpstr>
      <vt:lpstr>Remediation Operations Simulated in SacIWRM</vt:lpstr>
      <vt:lpstr>Regional Contamination Plumes (Based on 2007 Data)</vt:lpstr>
      <vt:lpstr>PowerPoint Presentation</vt:lpstr>
      <vt:lpstr>PowerPoint Presentation</vt:lpstr>
      <vt:lpstr>Animation of Baseline Results</vt:lpstr>
      <vt:lpstr>Summary</vt:lpstr>
      <vt:lpstr>Relation to Mather Cleanup Work</vt:lpstr>
      <vt:lpstr>Needed Coordination</vt:lpstr>
      <vt:lpstr>Questions</vt:lpstr>
    </vt:vector>
  </TitlesOfParts>
  <Company>WRIME,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Traum</dc:creator>
  <cp:lastModifiedBy>Jim</cp:lastModifiedBy>
  <cp:revision>132</cp:revision>
  <cp:lastPrinted>2010-10-08T18:47:33Z</cp:lastPrinted>
  <dcterms:created xsi:type="dcterms:W3CDTF">2010-07-06T16:37:17Z</dcterms:created>
  <dcterms:modified xsi:type="dcterms:W3CDTF">2011-07-11T16:28:29Z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0x0101004CCEC4D68D7D3A42AEF72FA0CFAF93C5</vt:lpwstr>
  </property>
</Properties>
</file>