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1" r:id="rId3"/>
    <p:sldId id="288" r:id="rId4"/>
    <p:sldId id="289" r:id="rId5"/>
    <p:sldId id="282" r:id="rId6"/>
    <p:sldId id="283" r:id="rId7"/>
    <p:sldId id="284" r:id="rId8"/>
    <p:sldId id="285" r:id="rId9"/>
    <p:sldId id="287" r:id="rId10"/>
    <p:sldId id="286" r:id="rId11"/>
    <p:sldId id="297" r:id="rId12"/>
    <p:sldId id="298" r:id="rId13"/>
    <p:sldId id="299" r:id="rId14"/>
    <p:sldId id="276" r:id="rId15"/>
    <p:sldId id="29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E337E086-98C6-47BF-858E-19289F403CF6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D17B82B0-81EE-4935-8371-C09C445543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EEC9965B-FE7C-4A23-AF2E-0434FFC96662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685320F-EA36-4D2F-8A8A-B7A6DF95D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F9087E-BC32-4505-8025-EB74AEC3184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4838"/>
            <a:ext cx="5610225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A6BA-7726-4A1D-9DA8-9E808EC1E270}" type="datetimeFigureOut">
              <a:rPr lang="en-US" smtClean="0"/>
              <a:pPr/>
              <a:t>7/7/2011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66D5-546B-44BE-920E-2F632C20B9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>
                <a:solidFill>
                  <a:srgbClr val="000099"/>
                </a:solidFill>
              </a:rPr>
              <a:t>American River Basin Integrated Regional Water Management Plan</a:t>
            </a:r>
            <a:br>
              <a:rPr lang="en-US" b="1" i="1" dirty="0" smtClean="0">
                <a:solidFill>
                  <a:srgbClr val="000099"/>
                </a:solidFill>
              </a:rPr>
            </a:br>
            <a:r>
              <a:rPr lang="en-US" b="1" i="1" dirty="0" smtClean="0">
                <a:solidFill>
                  <a:srgbClr val="000099"/>
                </a:solidFill>
              </a:rPr>
              <a:t>Update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SCGA Board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July 13, 2011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64115" b="9091"/>
          <a:stretch>
            <a:fillRect/>
          </a:stretch>
        </p:blipFill>
        <p:spPr bwMode="auto">
          <a:xfrm>
            <a:off x="95250" y="2410691"/>
            <a:ext cx="8667750" cy="315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1" y="762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000099"/>
                </a:solidFill>
              </a:rPr>
              <a:t>Governance</a:t>
            </a:r>
          </a:p>
          <a:p>
            <a:r>
              <a:rPr lang="en-US" sz="4000" dirty="0" smtClean="0">
                <a:solidFill>
                  <a:srgbClr val="000099"/>
                </a:solidFill>
              </a:rPr>
              <a:t>Structure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Additional Outreach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planning/stakeholder forums</a:t>
            </a:r>
          </a:p>
          <a:p>
            <a:pPr lvl="1"/>
            <a:r>
              <a:rPr lang="en-US" dirty="0" smtClean="0"/>
              <a:t>Over 150 people on distribution list</a:t>
            </a:r>
          </a:p>
          <a:p>
            <a:r>
              <a:rPr lang="en-US" dirty="0" smtClean="0"/>
              <a:t>8 work group meetings on topics:</a:t>
            </a:r>
          </a:p>
          <a:p>
            <a:pPr lvl="1"/>
            <a:r>
              <a:rPr lang="en-US" dirty="0" err="1" smtClean="0"/>
              <a:t>Stormwater</a:t>
            </a:r>
            <a:r>
              <a:rPr lang="en-US" dirty="0" smtClean="0"/>
              <a:t> quality</a:t>
            </a:r>
          </a:p>
          <a:p>
            <a:pPr lvl="1"/>
            <a:r>
              <a:rPr lang="en-US" dirty="0" smtClean="0"/>
              <a:t>Watershed management</a:t>
            </a:r>
          </a:p>
          <a:p>
            <a:pPr lvl="1"/>
            <a:r>
              <a:rPr lang="en-US" dirty="0" smtClean="0"/>
              <a:t>Climate change</a:t>
            </a:r>
          </a:p>
          <a:p>
            <a:pPr lvl="1"/>
            <a:r>
              <a:rPr lang="en-US" dirty="0" smtClean="0"/>
              <a:t>Water supply/demand management </a:t>
            </a:r>
          </a:p>
          <a:p>
            <a:pPr lvl="1"/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Flood/floodplain management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Additional Outreach (continued)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IRWM Update Workshop</a:t>
            </a:r>
          </a:p>
          <a:p>
            <a:r>
              <a:rPr lang="en-US" dirty="0" smtClean="0"/>
              <a:t>39 participants</a:t>
            </a:r>
          </a:p>
          <a:p>
            <a:r>
              <a:rPr lang="en-US" dirty="0" smtClean="0"/>
              <a:t>Input on: 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4" name="Picture 2" descr="\\Rwasrv01\company\Pictures\workshops - field trips\irwm\irwm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126342"/>
            <a:ext cx="4500503" cy="299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Draft Vision and Goals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Water resources for all uses in a sustainable environment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Provide a reliable and sustainable water supply, sufficient to meet the existing and future needs of the region</a:t>
            </a:r>
          </a:p>
          <a:p>
            <a:pPr lvl="1"/>
            <a:r>
              <a:rPr lang="en-US" dirty="0" smtClean="0"/>
              <a:t>Protect and enhance the quality of surface water and groundwater </a:t>
            </a:r>
          </a:p>
          <a:p>
            <a:pPr lvl="1"/>
            <a:r>
              <a:rPr lang="en-US" dirty="0" smtClean="0"/>
              <a:t>Protect and enhance the environmental resources of the watersheds within the region</a:t>
            </a:r>
          </a:p>
          <a:p>
            <a:pPr lvl="1"/>
            <a:r>
              <a:rPr lang="en-US" dirty="0" smtClean="0"/>
              <a:t>Protect the people, property, and environmental resources of the region from damaging flooding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IRWMP Primary Tasks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828800" y="4114800"/>
            <a:ext cx="487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33600" y="4114800"/>
            <a:ext cx="487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096000" y="4114800"/>
            <a:ext cx="4876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2011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62900" y="1307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2013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4800" y="129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2012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209800" y="2743200"/>
            <a:ext cx="2362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DAC Involvement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3048000" y="3200400"/>
            <a:ext cx="3505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85800" y="3657600"/>
            <a:ext cx="2819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Goals/Objectives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85800" y="4114800"/>
            <a:ext cx="2819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Interface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505200" y="4572000"/>
            <a:ext cx="1905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800600" y="5029200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6858000" y="5486400"/>
            <a:ext cx="1676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Plan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685800" y="2286000"/>
            <a:ext cx="2362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Additional Information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  <a:noFill/>
        </p:spPr>
        <p:txBody>
          <a:bodyPr/>
          <a:lstStyle/>
          <a:p>
            <a:pPr marL="573088" indent="-573088" eaLnBrk="1" hangingPunct="1">
              <a:buFontTx/>
              <a:buNone/>
            </a:pPr>
            <a:r>
              <a:rPr lang="en-US" dirty="0" smtClean="0"/>
              <a:t>ARB IRWMP available on-line at: www.rwah2o.org/rwa/programs/irwmp/</a:t>
            </a:r>
          </a:p>
          <a:p>
            <a:pPr marL="573088" indent="-573088" eaLnBrk="1" hangingPunct="1">
              <a:buFontTx/>
              <a:buNone/>
            </a:pPr>
            <a:r>
              <a:rPr lang="en-US" b="1" i="1" dirty="0" smtClean="0"/>
              <a:t>or</a:t>
            </a:r>
          </a:p>
          <a:p>
            <a:pPr marL="573088" indent="-573088" eaLnBrk="1" hangingPunct="1">
              <a:buFontTx/>
              <a:buNone/>
            </a:pPr>
            <a:r>
              <a:rPr lang="en-US" dirty="0" smtClean="0"/>
              <a:t>Contact Rob Swartz (RWA) at:</a:t>
            </a:r>
          </a:p>
          <a:p>
            <a:pPr marL="573088" indent="-573088" eaLnBrk="1" hangingPunct="1">
              <a:buFontTx/>
              <a:buNone/>
            </a:pPr>
            <a:r>
              <a:rPr lang="en-US" dirty="0" smtClean="0"/>
              <a:t>	rswartz@rwah2o.org</a:t>
            </a:r>
          </a:p>
          <a:p>
            <a:pPr marL="573088" indent="-573088" eaLnBrk="1" hangingPunct="1">
              <a:buFontTx/>
              <a:buNone/>
            </a:pPr>
            <a:r>
              <a:rPr lang="en-US" dirty="0" smtClean="0"/>
              <a:t>	(916) 967-7692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State IRWM Program Objectives </a:t>
            </a:r>
          </a:p>
          <a:p>
            <a:endParaRPr lang="en-US" dirty="0" smtClean="0"/>
          </a:p>
          <a:p>
            <a:r>
              <a:rPr lang="en-US" b="1" dirty="0" smtClean="0"/>
              <a:t>Overview of Existing IRWMP</a:t>
            </a:r>
          </a:p>
          <a:p>
            <a:endParaRPr lang="en-US" b="1" dirty="0" smtClean="0"/>
          </a:p>
          <a:p>
            <a:r>
              <a:rPr lang="en-US" b="1" dirty="0" smtClean="0"/>
              <a:t>Current Improvements and Updates to IRWMP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3152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The State’s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IRWM Program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Improve water supply reliability</a:t>
            </a:r>
          </a:p>
          <a:p>
            <a:pPr eaLnBrk="1" hangingPunct="1"/>
            <a:r>
              <a:rPr lang="en-US" sz="2800" dirty="0" smtClean="0"/>
              <a:t>Protect &amp; improve water quality</a:t>
            </a:r>
          </a:p>
          <a:p>
            <a:pPr eaLnBrk="1" hangingPunct="1"/>
            <a:r>
              <a:rPr lang="en-US" sz="2800" dirty="0" smtClean="0"/>
              <a:t>Ensure sustainability through environmental stewardship</a:t>
            </a:r>
          </a:p>
          <a:p>
            <a:pPr eaLnBrk="1" hangingPunct="1"/>
            <a:r>
              <a:rPr lang="en-US" sz="2800" dirty="0" smtClean="0"/>
              <a:t>Promote multiple benefits from project investments</a:t>
            </a:r>
          </a:p>
          <a:p>
            <a:pPr eaLnBrk="1" hangingPunct="1"/>
            <a:r>
              <a:rPr lang="en-US" sz="2800" dirty="0" smtClean="0"/>
              <a:t>Promote integration and regional planning through financial incentives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/>
              <a:t>“</a:t>
            </a:r>
            <a:r>
              <a:rPr lang="en-US" sz="2400" i="1" dirty="0" smtClean="0"/>
              <a:t>In broad strokes, sustainable, integrated resources management means considering water supply reliability, flood management, water quality, and ecosystem protection and restoration in all resource management decisions.”  </a:t>
            </a:r>
            <a:r>
              <a:rPr lang="en-US" sz="2400" dirty="0" smtClean="0"/>
              <a:t>Mark Cowin, DWR Director, February 2, 2010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ol2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0654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ctr" rotWithShape="0">
              <a:srgbClr val="808080"/>
            </a:outerShdw>
          </a:effectLst>
        </p:spPr>
      </p:pic>
      <p:pic>
        <p:nvPicPr>
          <p:cNvPr id="16387" name="Picture 3" descr="Pyrami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343150"/>
            <a:ext cx="7543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2590800" y="3962400"/>
            <a:ext cx="2743200" cy="1219200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California Water Plan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Highlights of Existing ARB IRWMP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Initial IRWM adopted May 2006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“Living document” to be updated in future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Projects prioritized based on State guidelines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Included over 180 projects/programs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At least 30 different groups with projects identified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Not a funding mechanism specifically, but a vehicle for stakeholders to pursue funding opportunities or partnerships as a group or on their own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IRWM Relation to Other Plans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meant to supplant need for, or authority for, other planning</a:t>
            </a:r>
          </a:p>
          <a:p>
            <a:r>
              <a:rPr lang="en-US" dirty="0" smtClean="0"/>
              <a:t>Not meant to fully capture all aspects of other planning efforts</a:t>
            </a:r>
          </a:p>
          <a:p>
            <a:r>
              <a:rPr lang="en-US" dirty="0" smtClean="0"/>
              <a:t>Needs other plan developers to provide information as to what is relevant to include in the IRWMP</a:t>
            </a:r>
          </a:p>
          <a:p>
            <a:r>
              <a:rPr lang="en-US" dirty="0" smtClean="0"/>
              <a:t>Should begin to drive more integrated thinking as other plans are developed in future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99"/>
                </a:solidFill>
              </a:rPr>
              <a:t>Current Improvements &amp; Updates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Modified boundary</a:t>
            </a:r>
          </a:p>
          <a:p>
            <a:pPr eaLnBrk="1" hangingPunct="1"/>
            <a:r>
              <a:rPr lang="en-US" sz="2800" dirty="0" smtClean="0"/>
              <a:t>Upper/lower basin coordination</a:t>
            </a:r>
          </a:p>
          <a:p>
            <a:pPr eaLnBrk="1" hangingPunct="1"/>
            <a:r>
              <a:rPr lang="en-US" sz="2800" dirty="0" smtClean="0"/>
              <a:t>Incorporate Prop 84 requirements:</a:t>
            </a:r>
          </a:p>
          <a:p>
            <a:pPr lvl="1" eaLnBrk="1" hangingPunct="1"/>
            <a:r>
              <a:rPr lang="en-US" sz="2400" dirty="0" smtClean="0"/>
              <a:t>Region Acceptance Process (completed)</a:t>
            </a:r>
          </a:p>
          <a:p>
            <a:pPr lvl="1"/>
            <a:r>
              <a:rPr lang="en-US" sz="2400" dirty="0" smtClean="0"/>
              <a:t>New governance structure (completed)</a:t>
            </a:r>
          </a:p>
          <a:p>
            <a:pPr lvl="1"/>
            <a:r>
              <a:rPr lang="en-US" sz="2400" dirty="0" smtClean="0"/>
              <a:t>Goals and objectives with metrics</a:t>
            </a:r>
          </a:p>
          <a:p>
            <a:pPr lvl="1" eaLnBrk="1" hangingPunct="1"/>
            <a:r>
              <a:rPr lang="en-US" sz="2400" dirty="0" smtClean="0"/>
              <a:t>Consider needs of disadvantaged communities</a:t>
            </a:r>
          </a:p>
          <a:p>
            <a:pPr lvl="1" eaLnBrk="1" hangingPunct="1"/>
            <a:r>
              <a:rPr lang="en-US" sz="2400" dirty="0" smtClean="0"/>
              <a:t>Climate change</a:t>
            </a:r>
          </a:p>
          <a:p>
            <a:r>
              <a:rPr lang="en-US" sz="2800" dirty="0" smtClean="0"/>
              <a:t>Additional stakeholder outreach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752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solidFill>
                  <a:srgbClr val="000099"/>
                </a:solidFill>
              </a:rPr>
              <a:t>ARB and CABY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IRWMP 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Boundaries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381000"/>
            <a:ext cx="4787900" cy="6227763"/>
          </a:xfrm>
          <a:noFill/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57200" y="2905780"/>
            <a:ext cx="2802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Memorandum of Understanding </a:t>
            </a:r>
            <a:r>
              <a:rPr lang="en-US" sz="2800" dirty="0"/>
              <a:t>signed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38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334000" y="304800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99"/>
                </a:solidFill>
              </a:rPr>
              <a:t>Region Acceptance Process</a:t>
            </a:r>
          </a:p>
        </p:txBody>
      </p:sp>
      <p:sp>
        <p:nvSpPr>
          <p:cNvPr id="10245" name="Content Placeholder 6"/>
          <p:cNvSpPr>
            <a:spLocks noGrp="1"/>
          </p:cNvSpPr>
          <p:nvPr>
            <p:ph sz="half" idx="2"/>
          </p:nvPr>
        </p:nvSpPr>
        <p:spPr>
          <a:xfrm>
            <a:off x="5257800" y="2438400"/>
            <a:ext cx="3505200" cy="4297363"/>
          </a:xfrm>
        </p:spPr>
        <p:txBody>
          <a:bodyPr/>
          <a:lstStyle/>
          <a:p>
            <a:r>
              <a:rPr lang="en-US" b="1" smtClean="0"/>
              <a:t>46 IRWM Regions Statewide</a:t>
            </a:r>
          </a:p>
          <a:p>
            <a:r>
              <a:rPr lang="en-US" b="1" smtClean="0"/>
              <a:t>Sac River Region has</a:t>
            </a:r>
          </a:p>
          <a:p>
            <a:pPr lvl="1"/>
            <a:r>
              <a:rPr lang="en-US" smtClean="0"/>
              <a:t>Seven approved regions</a:t>
            </a:r>
          </a:p>
          <a:p>
            <a:pPr lvl="1"/>
            <a:r>
              <a:rPr lang="en-US" smtClean="0"/>
              <a:t>Two conditionally approved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EC4D68D7D3A42AEF72FA0CFAF93C5" ma:contentTypeVersion="2" ma:contentTypeDescription="Create a new document." ma:contentTypeScope="" ma:versionID="e06070700411ddf3fcddec8ec3e3eba2">
  <xsd:schema xmlns:xsd="http://www.w3.org/2001/XMLSchema" xmlns:xs="http://www.w3.org/2001/XMLSchema" xmlns:p="http://schemas.microsoft.com/office/2006/metadata/properties" xmlns:ns1="http://schemas.microsoft.com/sharepoint/v3" xmlns:ns2="bd46910b-c525-4056-b39d-c9a7716fcc3c" targetNamespace="http://schemas.microsoft.com/office/2006/metadata/properties" ma:root="true" ma:fieldsID="8ae5d4a917d826957fddec18eedeb476" ns1:_="" ns2:_="">
    <xsd:import namespace="http://schemas.microsoft.com/sharepoint/v3"/>
    <xsd:import namespace="bd46910b-c525-4056-b39d-c9a7716fcc3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6910b-c525-4056-b39d-c9a7716fc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CF3402-F6A4-49AD-A773-AB483339DBCD}"/>
</file>

<file path=customXml/itemProps2.xml><?xml version="1.0" encoding="utf-8"?>
<ds:datastoreItem xmlns:ds="http://schemas.openxmlformats.org/officeDocument/2006/customXml" ds:itemID="{A1798CC8-F97D-494B-B52C-D71B6E353EB2}"/>
</file>

<file path=customXml/itemProps3.xml><?xml version="1.0" encoding="utf-8"?>
<ds:datastoreItem xmlns:ds="http://schemas.openxmlformats.org/officeDocument/2006/customXml" ds:itemID="{481DF77F-4543-4B02-BEA1-04F225CA520C}"/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433</Words>
  <Application>Microsoft Office PowerPoint</Application>
  <PresentationFormat>On-screen Show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American River Basin Integrated Regional Water Management Plan Update Process    SCGA Board Meeting</vt:lpstr>
      <vt:lpstr>Overview</vt:lpstr>
      <vt:lpstr>The State’s IRWM Program Objectives</vt:lpstr>
      <vt:lpstr>California Water Plan</vt:lpstr>
      <vt:lpstr>Highlights of Existing ARB IRWMP</vt:lpstr>
      <vt:lpstr>IRWM Relation to Other Plans</vt:lpstr>
      <vt:lpstr>Current Improvements &amp; Updates</vt:lpstr>
      <vt:lpstr>ARB and CABY  IRWMP  Boundaries</vt:lpstr>
      <vt:lpstr>Slide 9</vt:lpstr>
      <vt:lpstr>Slide 10</vt:lpstr>
      <vt:lpstr>Additional Outreach</vt:lpstr>
      <vt:lpstr>Additional Outreach (continued)</vt:lpstr>
      <vt:lpstr>Draft Vision and Goals</vt:lpstr>
      <vt:lpstr>IRWMP Primary Tasks</vt:lpstr>
      <vt:lpstr>Additional Information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rswartz</dc:creator>
  <cp:lastModifiedBy>Eck. Darrell  (MSA)</cp:lastModifiedBy>
  <cp:revision>145</cp:revision>
  <dcterms:created xsi:type="dcterms:W3CDTF">2010-10-20T15:12:11Z</dcterms:created>
  <dcterms:modified xsi:type="dcterms:W3CDTF">2011-07-07T21:01:55Z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0x0101004CCEC4D68D7D3A42AEF72FA0CFAF93C5</vt:lpwstr>
  </property>
</Properties>
</file>